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1"/>
  </p:notesMasterIdLst>
  <p:sldIdLst>
    <p:sldId id="264" r:id="rId2"/>
    <p:sldId id="266" r:id="rId3"/>
    <p:sldId id="265" r:id="rId4"/>
    <p:sldId id="294" r:id="rId5"/>
    <p:sldId id="296" r:id="rId6"/>
    <p:sldId id="270" r:id="rId7"/>
    <p:sldId id="261" r:id="rId8"/>
    <p:sldId id="273" r:id="rId9"/>
    <p:sldId id="272" r:id="rId10"/>
    <p:sldId id="271" r:id="rId11"/>
    <p:sldId id="275" r:id="rId12"/>
    <p:sldId id="298" r:id="rId13"/>
    <p:sldId id="274" r:id="rId14"/>
    <p:sldId id="276" r:id="rId15"/>
    <p:sldId id="277" r:id="rId16"/>
    <p:sldId id="278" r:id="rId17"/>
    <p:sldId id="288" r:id="rId18"/>
    <p:sldId id="279" r:id="rId19"/>
    <p:sldId id="282" r:id="rId20"/>
    <p:sldId id="304" r:id="rId21"/>
    <p:sldId id="289" r:id="rId22"/>
    <p:sldId id="281" r:id="rId23"/>
    <p:sldId id="284" r:id="rId24"/>
    <p:sldId id="291" r:id="rId25"/>
    <p:sldId id="292" r:id="rId26"/>
    <p:sldId id="283" r:id="rId27"/>
    <p:sldId id="290" r:id="rId28"/>
    <p:sldId id="293" r:id="rId29"/>
    <p:sldId id="303" r:id="rId30"/>
    <p:sldId id="297" r:id="rId31"/>
    <p:sldId id="305" r:id="rId32"/>
    <p:sldId id="263" r:id="rId33"/>
    <p:sldId id="299" r:id="rId34"/>
    <p:sldId id="300" r:id="rId35"/>
    <p:sldId id="301" r:id="rId36"/>
    <p:sldId id="306" r:id="rId37"/>
    <p:sldId id="308" r:id="rId38"/>
    <p:sldId id="295" r:id="rId39"/>
    <p:sldId id="307" r:id="rId40"/>
  </p:sldIdLst>
  <p:sldSz cx="9144000" cy="6858000" type="screen4x3"/>
  <p:notesSz cx="6858000" cy="9144000"/>
  <p:embeddedFontLst>
    <p:embeddedFont>
      <p:font typeface="Comic Sans MS" panose="030F0702030302020204" pitchFamily="66" charset="0"/>
      <p:regular r:id="rId42"/>
      <p:bold r:id="rId43"/>
      <p:italic r:id="rId44"/>
      <p:boldItalic r:id="rId45"/>
    </p:embeddedFont>
    <p:embeddedFont>
      <p:font typeface="Monotype Corsiva" panose="03010101010201010101" pitchFamily="66" charset="0"/>
      <p:italic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T9Vh1U/WKhhF036qk/MrnA==" hashData="oGlb1xmSG+Fmd0AR6H8aoq1v5hjJTKXXpFsMZX1Lj4MjmJRBC+SX/LMcyzn8UDf7UXA64VQt8en81Lrnd1YrTQ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27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F80C47-701E-40D4-89DD-D6505F6DC064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288E53-637F-4492-863F-0E66A99E84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176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88E53-637F-4492-863F-0E66A99E84EB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406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5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36.xml"/><Relationship Id="rId3" Type="http://schemas.openxmlformats.org/officeDocument/2006/relationships/slide" Target="slide5.xml"/><Relationship Id="rId7" Type="http://schemas.openxmlformats.org/officeDocument/2006/relationships/slide" Target="slide13.xml"/><Relationship Id="rId12" Type="http://schemas.openxmlformats.org/officeDocument/2006/relationships/slide" Target="slide3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slide" Target="slide26.xml"/><Relationship Id="rId5" Type="http://schemas.openxmlformats.org/officeDocument/2006/relationships/slide" Target="slide8.xml"/><Relationship Id="rId10" Type="http://schemas.openxmlformats.org/officeDocument/2006/relationships/slide" Target="slide22.xml"/><Relationship Id="rId4" Type="http://schemas.openxmlformats.org/officeDocument/2006/relationships/slide" Target="slide6.xml"/><Relationship Id="rId9" Type="http://schemas.openxmlformats.org/officeDocument/2006/relationships/slide" Target="slide18.xml"/><Relationship Id="rId1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3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ima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6177498"/>
            <a:ext cx="9144000" cy="707886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МУК «Тульская библиотечная система»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2" name="Рисунок 11" descr="s12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96752"/>
            <a:ext cx="9144000" cy="50405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-27384"/>
            <a:ext cx="9144000" cy="1200329"/>
          </a:xfrm>
          <a:prstGeom prst="rect">
            <a:avLst/>
          </a:prstGeom>
          <a:solidFill>
            <a:schemeClr val="accent6"/>
          </a:solidFill>
          <a:ln>
            <a:solidFill>
              <a:schemeClr val="accent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itchFamily="66" charset="0"/>
              </a:rPr>
              <a:t>ЗАРОЖДЕНИЕ ФАНТАСТИЧЕСКИХ МИРОВ</a:t>
            </a:r>
            <a:endParaRPr lang="ru-RU" sz="3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Comic Sans MS" pitchFamily="66" charset="0"/>
            </a:endParaRPr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1867094" y="1196752"/>
            <a:ext cx="7097394" cy="1104245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Виртуальная выставка</a:t>
            </a:r>
            <a:endParaRPr lang="ru-RU" sz="4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mitry-dal-nev-obitel-vizav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4" name="Рисунок 3" descr="286874-blackange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536" y="476672"/>
            <a:ext cx="8280920" cy="2126694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just"/>
            <a:endParaRPr lang="ru-RU" sz="1400" b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Фантастика этого времени развивается под влиянием религиозно-мифологических образов. </a:t>
            </a: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Здесь развиваются крупнейшие произведения христианской фантастики.</a:t>
            </a: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В эпоху Возрождения толчком для создания фантастических произведений и придумывания чудесных героев явились Библейские образы.</a:t>
            </a:r>
          </a:p>
          <a:p>
            <a:pPr algn="just"/>
            <a:endParaRPr lang="ru-RU" sz="1400" b="1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-27384"/>
            <a:ext cx="9144000" cy="52322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Фантастика в эпоху Возрождения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283824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26" cy="6858000"/>
          </a:xfrm>
          <a:prstGeom prst="rect">
            <a:avLst/>
          </a:prstGeom>
        </p:spPr>
      </p:pic>
      <p:pic>
        <p:nvPicPr>
          <p:cNvPr id="15" name="Рисунок 14" descr="2369769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12" y="332656"/>
            <a:ext cx="9144000" cy="28717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>Фантастика в эпоху Возрождения</a:t>
            </a:r>
            <a:endParaRPr lang="ru-RU" sz="24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28992" y="2834933"/>
            <a:ext cx="5319472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Среди наиболее удачных и популярных в то время произведений с христианским началом являются творения автора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Дж. Мильтона - «Возвращенный рай» и «Потерянный рай».</a:t>
            </a:r>
          </a:p>
        </p:txBody>
      </p:sp>
      <p:pic>
        <p:nvPicPr>
          <p:cNvPr id="11" name="Рисунок 10" descr="Рисунок1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544" y="1835005"/>
            <a:ext cx="2484940" cy="3826243"/>
          </a:xfrm>
          <a:prstGeom prst="rect">
            <a:avLst/>
          </a:prstGeom>
        </p:spPr>
      </p:pic>
      <p:pic>
        <p:nvPicPr>
          <p:cNvPr id="12" name="Рисунок 11" descr="WXdEROqBPy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03854" y="4099302"/>
            <a:ext cx="5072602" cy="24980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611560" y="5730641"/>
            <a:ext cx="2592288" cy="9387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1100" dirty="0" smtClean="0"/>
              <a:t>Мильтон, Д. Потерянный рай ; Стихотворения ; Самсон-Борец / Джон Мильтон. - Москва : Художественная литература, 1976. - 572 с. : ил. - (Библиотека Всемирной литературы). </a:t>
            </a:r>
            <a:endParaRPr lang="ru-RU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283824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26" cy="6858000"/>
          </a:xfrm>
          <a:prstGeom prst="rect">
            <a:avLst/>
          </a:prstGeom>
        </p:spPr>
      </p:pic>
      <p:pic>
        <p:nvPicPr>
          <p:cNvPr id="6" name="Рисунок 5" descr="18117c21f785089e023c6d0039372c0f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75326" y="1628800"/>
            <a:ext cx="2432971" cy="36724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>Фантастика в эпоху Возрождения</a:t>
            </a:r>
            <a:endParaRPr lang="ru-RU" sz="24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544" y="571480"/>
            <a:ext cx="8136904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Христианская фантастика эпохи Возрождения - это скорее игра фантастических образов, которые имеют христианскую окраску, но тем не менее, фантастика, написанная на основе мифологии и христианства, зародила новый жанр - фантастику на основе видений.</a:t>
            </a:r>
          </a:p>
        </p:txBody>
      </p:sp>
      <p:pic>
        <p:nvPicPr>
          <p:cNvPr id="11" name="Рисунок 10" descr="3-184816_1_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1643050"/>
            <a:ext cx="5572164" cy="34477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363460" y="5072074"/>
            <a:ext cx="5360668" cy="116955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Этот жанр несет в себе идею противопоставления земного жития, действительности и сверхчеловеческого, чудесного существования.</a:t>
            </a: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Среди них можно отметить произведение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«Божественная комедия» у Данте Алигьери. </a:t>
            </a:r>
          </a:p>
        </p:txBody>
      </p:sp>
      <p:pic>
        <p:nvPicPr>
          <p:cNvPr id="9" name="Рисунок 8" descr="428cc3f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6512" y="1196752"/>
            <a:ext cx="785818" cy="76853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084168" y="5517232"/>
            <a:ext cx="2592288" cy="9387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1100" dirty="0" smtClean="0"/>
              <a:t>Мильтон, Д. Потерянный рай ; Стихотворения ; Самсон-Борец / Джон Мильтон. - Москва : Художественная литература, 1976. - 572 с. : ил. - (Библиотека Всемирной литературы). </a:t>
            </a:r>
            <a:endParaRPr lang="ru-RU" sz="1100" dirty="0"/>
          </a:p>
        </p:txBody>
      </p:sp>
      <p:pic>
        <p:nvPicPr>
          <p:cNvPr id="14" name="Рисунок 13" descr="Birds_PNG-www.nisanboard_47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55976" y="1340768"/>
            <a:ext cx="1872208" cy="24962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mitry-dal-nev-obitel-vizav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4" name="Рисунок 3" descr="286874-blackange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9144000" cy="52322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Фантастика в 17 и 18 веках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7544" y="582226"/>
            <a:ext cx="8208912" cy="2126694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just"/>
            <a:endParaRPr lang="ru-RU" sz="1400" b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В произведениях этого времени мотивы и образы фантастики используются для осложнения интриги. </a:t>
            </a: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Для данного периода характерны фантастические произведения, которые были созданы на основе стилей маньеризма и барокко, они как бы были постоянным фоном фантастических произведений.</a:t>
            </a:r>
          </a:p>
          <a:p>
            <a:pPr algn="just"/>
            <a:endParaRPr lang="ru-RU" sz="1400" b="1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283824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9144026" cy="6885384"/>
          </a:xfrm>
          <a:prstGeom prst="rect">
            <a:avLst/>
          </a:prstGeom>
        </p:spPr>
      </p:pic>
      <p:pic>
        <p:nvPicPr>
          <p:cNvPr id="17" name="Рисунок 16" descr="or_element_decoration_design_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12" y="-243408"/>
            <a:ext cx="9144000" cy="49491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-27384"/>
            <a:ext cx="9144000" cy="46166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>Фантастика в 17 и 18 веках</a:t>
            </a:r>
            <a:endParaRPr lang="ru-RU" sz="24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692696"/>
            <a:ext cx="828092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Всем известное произведение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Дж.Свифта «Путешествия Гулливера» </a:t>
            </a:r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- это ни что иное как фантастика, несущая в себе идеологическую сатиру.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9552" y="5805264"/>
            <a:ext cx="2520280" cy="76944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Свифт, Джонатан.  Путешествия Гулливера / Джонатан Свифт. - Москва : АСТ : Ермак, 2003. - 413 с. - (Книга на все времена).</a:t>
            </a:r>
            <a:endParaRPr lang="ru-RU" sz="1100" dirty="0"/>
          </a:p>
        </p:txBody>
      </p:sp>
      <p:pic>
        <p:nvPicPr>
          <p:cNvPr id="7" name="Рисунок 6" descr="cover3d1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0914" y="1747137"/>
            <a:ext cx="2928958" cy="3842103"/>
          </a:xfrm>
          <a:prstGeom prst="rect">
            <a:avLst/>
          </a:prstGeom>
        </p:spPr>
      </p:pic>
      <p:pic>
        <p:nvPicPr>
          <p:cNvPr id="12" name="Рисунок 11" descr="337cccaf7aaf394f3e243851c82607e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2276263"/>
            <a:ext cx="2664296" cy="35290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Рисунок 12" descr="gullive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15606" y="3661554"/>
            <a:ext cx="3504866" cy="27197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mitry-dal-nev-obitel-vizav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-24"/>
            <a:ext cx="9144001" cy="6858000"/>
          </a:xfrm>
          <a:prstGeom prst="rect">
            <a:avLst/>
          </a:prstGeom>
        </p:spPr>
      </p:pic>
      <p:pic>
        <p:nvPicPr>
          <p:cNvPr id="4" name="Рисунок 3" descr="286874-blackange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-27384"/>
            <a:ext cx="9144000" cy="52322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Фантастика в романтизме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7544" y="592703"/>
            <a:ext cx="8208912" cy="2699266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just"/>
            <a:endParaRPr lang="ru-RU" sz="1400" b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У романтиков двойственность оборачивается раздвоением личности, ведущим к поэтически благотворному «священному безумию».</a:t>
            </a: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Стремясь обогатить ресурсы фантастики, немецкие романтики обратились к её первоисточникам — собрали и обработали волшебные сказки и легенды.</a:t>
            </a: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Это способствовало становлению жанра литературной сказки во всех европейских литературах, остающегося и поныне ведущим в детской фантастике. Классический его образец — сказки 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Х. К. Андерсена</a:t>
            </a:r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.</a:t>
            </a:r>
          </a:p>
          <a:p>
            <a:pPr algn="just"/>
            <a:endParaRPr lang="ru-RU" sz="1400" b="1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283824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26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>Фантастика в романтизме</a:t>
            </a:r>
            <a:endParaRPr lang="ru-RU" sz="24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43808" y="3140968"/>
            <a:ext cx="3528392" cy="116955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К фантастике обращался и А. С. Пушкин в произведении «Руслан и Людмила», где особенно важен былинно-сказочный колорит фантазии.</a:t>
            </a:r>
          </a:p>
        </p:txBody>
      </p:sp>
      <p:pic>
        <p:nvPicPr>
          <p:cNvPr id="16" name="Рисунок 15" descr="look.com.ua-352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5769" y="1450990"/>
            <a:ext cx="7186631" cy="47863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r_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2357431"/>
            <a:ext cx="2375212" cy="308779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5" name="TextBox 14"/>
          <p:cNvSpPr txBox="1"/>
          <p:nvPr/>
        </p:nvSpPr>
        <p:spPr>
          <a:xfrm>
            <a:off x="3923928" y="1772816"/>
            <a:ext cx="2520280" cy="9387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 Гофман, Э. Т. А.  Щелкунчик и мышиный Король : рождественская сказка / Эрнст Гофман - Калининград : Благовест, 1992. - 109 с. : ил  - (Волшебная Копилка Детства). </a:t>
            </a:r>
          </a:p>
        </p:txBody>
      </p:sp>
      <p:pic>
        <p:nvPicPr>
          <p:cNvPr id="11" name="Рисунок 10" descr="142327.750x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16216" y="699306"/>
            <a:ext cx="2340924" cy="309314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7" name="Рисунок 16" descr="ISeeMe-topo-Barbara-Cantini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00192" y="4014192"/>
            <a:ext cx="2843808" cy="28438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9552" y="5589240"/>
            <a:ext cx="2520280" cy="76944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Пушкин, А. С. Руслан и Людмила / Александр Пушкин. - Москва : Издательство им. Сабашниковых, 2007. - 111 с. : ил. – (Сказки Пушкина).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1560" y="714356"/>
            <a:ext cx="5832648" cy="7386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Романтическую фантастику синтезировало творчество   </a:t>
            </a:r>
          </a:p>
          <a:p>
            <a:pPr algn="just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Э. Т. Гофмана: </a:t>
            </a:r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здесь и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«Щелкунчик и мышиный король» </a:t>
            </a: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и феерическая фантасмагория 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«Принцесса </a:t>
            </a:r>
            <a:r>
              <a:rPr lang="ru-RU" sz="1400" b="1" dirty="0" err="1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Брамбилла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83824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6" y="0"/>
            <a:ext cx="9144026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>Фантастика в романтизме</a:t>
            </a:r>
            <a:endParaRPr lang="ru-RU" sz="24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8" name="Рисунок 7" descr="47822_766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348880"/>
            <a:ext cx="2357454" cy="35283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Рисунок 9" descr="42e07389ed0aa6f0b248ca00dd929fc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2420888"/>
            <a:ext cx="2520594" cy="34563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Рисунок 11" descr="1_280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56176" y="2420888"/>
            <a:ext cx="3583387" cy="33843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TextBox 8"/>
          <p:cNvSpPr txBox="1"/>
          <p:nvPr/>
        </p:nvSpPr>
        <p:spPr>
          <a:xfrm>
            <a:off x="323528" y="5971927"/>
            <a:ext cx="2520280" cy="76944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Гоголь, Н. В.  </a:t>
            </a:r>
            <a:r>
              <a:rPr lang="ru-RU" sz="1100" dirty="0" err="1" smtClean="0"/>
              <a:t>Вий</a:t>
            </a:r>
            <a:r>
              <a:rPr lang="ru-RU" sz="1100" dirty="0" smtClean="0"/>
              <a:t> : [повесть] / Николай Гоголь. - Москва : </a:t>
            </a:r>
            <a:r>
              <a:rPr lang="ru-RU" sz="1100" dirty="0" err="1" smtClean="0"/>
              <a:t>Эксмо</a:t>
            </a:r>
            <a:r>
              <a:rPr lang="ru-RU" sz="1100" dirty="0" smtClean="0"/>
              <a:t>, 2014. - 285 </a:t>
            </a:r>
            <a:r>
              <a:rPr lang="ru-RU" sz="1100" dirty="0" err="1" smtClean="0"/>
              <a:t>c</a:t>
            </a:r>
            <a:r>
              <a:rPr lang="ru-RU" sz="1100" dirty="0" smtClean="0"/>
              <a:t>., ил. - (Библиотека Всемирной литературы).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47864" y="5971927"/>
            <a:ext cx="2520280" cy="76944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Пушкин, А. С. Пиковая дама ; Арап Петра Великого и другие повести / Александр Пушкин. - Москва : АСТ, 2017. – 378 с. - (Русская классика).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00192" y="5971927"/>
            <a:ext cx="2592288" cy="76944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Достоевский, Ф. М. Двойник : повести, рассказы / Федор Достоевский. - Москва : </a:t>
            </a:r>
            <a:r>
              <a:rPr lang="ru-RU" sz="1100" dirty="0" err="1" smtClean="0"/>
              <a:t>Эксмо</a:t>
            </a:r>
            <a:r>
              <a:rPr lang="ru-RU" sz="1100" dirty="0" smtClean="0"/>
              <a:t>, 2014. - 636 с.  - (Русская классика). </a:t>
            </a:r>
          </a:p>
        </p:txBody>
      </p:sp>
      <p:pic>
        <p:nvPicPr>
          <p:cNvPr id="15" name="Рисунок 14" descr="carinagardner_rave_borders_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496" y="260648"/>
            <a:ext cx="9073008" cy="17281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1520" y="1412776"/>
            <a:ext cx="864096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Фантастические образы встречаются в произведениях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Н.В. Гоголя: «Страшная месть», «</a:t>
            </a:r>
            <a:r>
              <a:rPr lang="ru-RU" sz="1400" b="1" dirty="0" err="1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Вий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», А. С Пушкина: «Пиковая дама» и Ф. М. Достоевского: «Двойник».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mitry-dal-nev-obitel-vizav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4" name="Рисунок 3" descr="286874-blackange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9144000" cy="52322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Фантастика в реализме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7544" y="582226"/>
            <a:ext cx="8208912" cy="2126694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just"/>
            <a:endParaRPr lang="ru-RU" sz="1400" b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В это время начинает активно развиваться научная фантастика, которая обособляется от общефантастической традиции и рисует реальный мир. </a:t>
            </a: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Идет упор на вероятность и возможность создания подобных явлений, не свойственных тому времени. Авторы, словно заглядывают в будущее и черпают оттуда знания, помещая их в свои произведения.</a:t>
            </a:r>
          </a:p>
          <a:p>
            <a:pPr algn="just"/>
            <a:endParaRPr lang="ru-RU" sz="1400" b="1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83824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26" cy="6858000"/>
          </a:xfrm>
          <a:prstGeom prst="rect">
            <a:avLst/>
          </a:prstGeom>
          <a:effectLst/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>Фантастика в реализме</a:t>
            </a:r>
            <a:endParaRPr lang="ru-RU" sz="24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552" y="642918"/>
            <a:ext cx="8064896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7030A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Классическое представление всего фантастического уходит на периферию, на ее место приходят новые виды фантастики: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научная, космическая, социальная </a:t>
            </a:r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и пр.</a:t>
            </a:r>
          </a:p>
        </p:txBody>
      </p:sp>
      <p:pic>
        <p:nvPicPr>
          <p:cNvPr id="14" name="Рисунок 13" descr="topoboi.com-49656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1916832"/>
            <a:ext cx="4007597" cy="23482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Рисунок 11" descr="180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1628800"/>
            <a:ext cx="4429124" cy="23252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Рисунок 14" descr="mashina-vremeni-429226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5984" y="3645024"/>
            <a:ext cx="4143404" cy="27501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 descr="428cc3f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00392" y="908720"/>
            <a:ext cx="785818" cy="768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83824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6" y="0"/>
            <a:ext cx="914402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552" y="476672"/>
            <a:ext cx="8136904" cy="194095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Уважаемые читатели!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Интеллект-центр Центральной городской библиотеки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им. Л.Н.Толстого представляет вашему вниманию виртуальную выставку </a:t>
            </a:r>
            <a:r>
              <a:rPr lang="ru-RU" b="1" dirty="0" smtClean="0">
                <a:solidFill>
                  <a:srgbClr val="C00000"/>
                </a:solidFill>
                <a:latin typeface="Comic Sans MS" pitchFamily="66" charset="0"/>
              </a:rPr>
              <a:t>«Зарождение фантастических миров»</a:t>
            </a:r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, которая раскроет  для вас хронологию создания такого нестандартного, но интересного жанра, как фантастика.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1520" y="2881967"/>
            <a:ext cx="5256584" cy="36933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Содержание:</a:t>
            </a:r>
          </a:p>
          <a:p>
            <a:pPr algn="ctr"/>
            <a:endParaRPr lang="ru-RU" b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marL="457200" indent="-457200" algn="just">
              <a:buAutoNum type="arabicPeriod"/>
            </a:pPr>
            <a:r>
              <a:rPr lang="ru-RU" dirty="0" smtClean="0">
                <a:solidFill>
                  <a:srgbClr val="002060"/>
                </a:solidFill>
                <a:latin typeface="Comic Sans MS" pitchFamily="66" charset="0"/>
                <a:hlinkClick r:id="rId3" action="ppaction://hlinksldjump"/>
              </a:rPr>
              <a:t>Направления фантастики</a:t>
            </a:r>
            <a:endParaRPr lang="ru-RU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marL="457200" indent="-457200" algn="just">
              <a:buAutoNum type="arabicPeriod"/>
            </a:pPr>
            <a:r>
              <a:rPr lang="ru-RU" dirty="0" smtClean="0">
                <a:solidFill>
                  <a:srgbClr val="002060"/>
                </a:solidFill>
                <a:latin typeface="Comic Sans MS" pitchFamily="66" charset="0"/>
                <a:hlinkClick r:id="rId4" action="ppaction://hlinksldjump"/>
              </a:rPr>
              <a:t>Истоки фантастики</a:t>
            </a:r>
            <a:endParaRPr lang="ru-RU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marL="457200" indent="-457200" algn="just">
              <a:buAutoNum type="arabicPeriod"/>
            </a:pPr>
            <a:r>
              <a:rPr lang="ru-RU" dirty="0" smtClean="0">
                <a:solidFill>
                  <a:srgbClr val="002060"/>
                </a:solidFill>
                <a:latin typeface="Comic Sans MS" pitchFamily="66" charset="0"/>
                <a:hlinkClick r:id="rId5" action="ppaction://hlinksldjump"/>
              </a:rPr>
              <a:t>Фантастика в средневековой литературе</a:t>
            </a:r>
            <a:endParaRPr lang="ru-RU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marL="457200" indent="-457200" algn="just">
              <a:buAutoNum type="arabicPeriod"/>
            </a:pPr>
            <a:r>
              <a:rPr lang="ru-RU" dirty="0" smtClean="0">
                <a:solidFill>
                  <a:srgbClr val="002060"/>
                </a:solidFill>
                <a:latin typeface="Comic Sans MS" pitchFamily="66" charset="0"/>
                <a:hlinkClick r:id="rId6" action="ppaction://hlinksldjump"/>
              </a:rPr>
              <a:t>Фантастика в эпоху возрождения</a:t>
            </a:r>
            <a:endParaRPr lang="ru-RU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marL="457200" indent="-457200" algn="just">
              <a:buAutoNum type="arabicPeriod"/>
            </a:pPr>
            <a:r>
              <a:rPr lang="ru-RU" dirty="0" smtClean="0">
                <a:solidFill>
                  <a:srgbClr val="002060"/>
                </a:solidFill>
                <a:latin typeface="Comic Sans MS" pitchFamily="66" charset="0"/>
                <a:hlinkClick r:id="rId7" action="ppaction://hlinksldjump"/>
              </a:rPr>
              <a:t>Фантастика в 17 и 18 веках</a:t>
            </a:r>
            <a:endParaRPr lang="ru-RU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marL="457200" indent="-457200" algn="just">
              <a:buAutoNum type="arabicPeriod"/>
            </a:pPr>
            <a:r>
              <a:rPr lang="ru-RU" dirty="0" smtClean="0">
                <a:solidFill>
                  <a:srgbClr val="002060"/>
                </a:solidFill>
                <a:latin typeface="Comic Sans MS" pitchFamily="66" charset="0"/>
                <a:hlinkClick r:id="rId8" action="ppaction://hlinksldjump"/>
              </a:rPr>
              <a:t>Фантастика в романтизме</a:t>
            </a:r>
            <a:endParaRPr lang="ru-RU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marL="457200" indent="-457200" algn="just">
              <a:buAutoNum type="arabicPeriod"/>
            </a:pPr>
            <a:r>
              <a:rPr lang="ru-RU" dirty="0" smtClean="0">
                <a:solidFill>
                  <a:srgbClr val="002060"/>
                </a:solidFill>
                <a:latin typeface="Comic Sans MS" pitchFamily="66" charset="0"/>
                <a:hlinkClick r:id="rId9" action="ppaction://hlinksldjump"/>
              </a:rPr>
              <a:t>Фантастика в реализме</a:t>
            </a:r>
            <a:endParaRPr lang="ru-RU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marL="457200" indent="-457200" algn="just">
              <a:buAutoNum type="arabicPeriod"/>
            </a:pPr>
            <a:r>
              <a:rPr lang="ru-RU" dirty="0" smtClean="0">
                <a:solidFill>
                  <a:srgbClr val="002060"/>
                </a:solidFill>
                <a:latin typeface="Comic Sans MS" pitchFamily="66" charset="0"/>
                <a:hlinkClick r:id="rId10" action="ppaction://hlinksldjump"/>
              </a:rPr>
              <a:t>Отечественная фантастика</a:t>
            </a:r>
            <a:endParaRPr lang="ru-RU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marL="457200" indent="-457200" algn="just">
              <a:buAutoNum type="arabicPeriod"/>
            </a:pPr>
            <a:r>
              <a:rPr lang="ru-RU" dirty="0" smtClean="0">
                <a:solidFill>
                  <a:srgbClr val="002060"/>
                </a:solidFill>
                <a:latin typeface="Comic Sans MS" pitchFamily="66" charset="0"/>
                <a:hlinkClick r:id="rId11" action="ppaction://hlinksldjump"/>
              </a:rPr>
              <a:t>Современная фантастика</a:t>
            </a:r>
            <a:endParaRPr lang="ru-RU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marL="457200" indent="-457200" algn="just">
              <a:buAutoNum type="arabicPeriod"/>
            </a:pPr>
            <a:r>
              <a:rPr lang="ru-RU" dirty="0" smtClean="0">
                <a:solidFill>
                  <a:srgbClr val="002060"/>
                </a:solidFill>
                <a:latin typeface="Comic Sans MS" pitchFamily="66" charset="0"/>
                <a:hlinkClick r:id="rId12" action="ppaction://hlinksldjump"/>
              </a:rPr>
              <a:t>Экранизация книг в жанре фантастики</a:t>
            </a:r>
            <a:endParaRPr lang="ru-RU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marL="457200" indent="-457200" algn="just">
              <a:buAutoNum type="arabicPeriod"/>
            </a:pPr>
            <a:r>
              <a:rPr lang="ru-RU" dirty="0" smtClean="0">
                <a:solidFill>
                  <a:srgbClr val="002060"/>
                </a:solidFill>
                <a:latin typeface="Comic Sans MS" pitchFamily="66" charset="0"/>
                <a:hlinkClick r:id="rId13" action="ppaction://hlinksldjump"/>
              </a:rPr>
              <a:t>Дополнительная литература</a:t>
            </a:r>
            <a:endParaRPr lang="ru-RU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11" name="Рисунок 10" descr="maxresdefault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462937" y="3212976"/>
            <a:ext cx="3681063" cy="27363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83824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2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>Фантастика в реализме</a:t>
            </a:r>
            <a:endParaRPr lang="ru-RU" sz="24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7" name="Рисунок 6" descr="fedor-dostoevskij-krotkay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000108"/>
            <a:ext cx="2759863" cy="43576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 descr="magic-book_1_ori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7904" y="1124744"/>
            <a:ext cx="5179792" cy="48691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79912" y="891297"/>
            <a:ext cx="4968552" cy="116955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В эпоху реализма фантастика не была популярна и опять оказалась на краю литературы, хотя нередко привлекалась для сатирических и утопических целей, как в рассказах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Ф. М. Достоевского «Бобок» и «Сон смешного человека».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9552" y="5589240"/>
            <a:ext cx="2520280" cy="9387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Достоевский, Ф. М. </a:t>
            </a:r>
          </a:p>
          <a:p>
            <a:r>
              <a:rPr lang="ru-RU" sz="1100" dirty="0" smtClean="0"/>
              <a:t>Повести и рассказы / Федор Достоевский. - Москва : </a:t>
            </a:r>
            <a:r>
              <a:rPr lang="ru-RU" sz="1100" dirty="0" err="1" smtClean="0"/>
              <a:t>Никея</a:t>
            </a:r>
            <a:r>
              <a:rPr lang="ru-RU" sz="1100" dirty="0" smtClean="0"/>
              <a:t>, 2014. - 362 с. - (Классика русской духовной прозы).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83824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384"/>
            <a:ext cx="9144026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pic>
        <p:nvPicPr>
          <p:cNvPr id="17" name="Рисунок 16" descr="Around-The-World-in-80-Days-Show-Ima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48472" y="2445229"/>
            <a:ext cx="5292080" cy="35280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>Фантастика в реализме</a:t>
            </a:r>
            <a:endParaRPr lang="ru-RU" sz="24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9" name="Рисунок 8" descr="101978226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1772816"/>
            <a:ext cx="2182146" cy="33724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51520" y="565832"/>
            <a:ext cx="8640960" cy="7386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В это же время зарождается, собственно, научная фантастика, как в произведениях </a:t>
            </a:r>
          </a:p>
          <a:p>
            <a:pPr algn="just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Ж. Верна («Пять недель на воздушном шаре», «Путешествие к центу Земли», «С Земли на Луну», «Двадцать тысяч лье под водой», «Таинственный остров», «Робур-завоеватель»).</a:t>
            </a:r>
          </a:p>
        </p:txBody>
      </p:sp>
      <p:pic>
        <p:nvPicPr>
          <p:cNvPr id="10" name="Рисунок 9" descr="4001400_83274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35696" y="2564904"/>
            <a:ext cx="2160240" cy="3176775"/>
          </a:xfrm>
          <a:prstGeom prst="round2DiagRect">
            <a:avLst>
              <a:gd name="adj1" fmla="val 16667"/>
              <a:gd name="adj2" fmla="val 4418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 descr="Dvadcat-tysyach-lyo-pod-vodoyZhyul-Ver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47864" y="3212976"/>
            <a:ext cx="1928826" cy="29072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987824" y="1484784"/>
            <a:ext cx="3672408" cy="60016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Верн, Ж.  Пять недель на воздушном шаре : путешествие трех англичан по Африке / </a:t>
            </a:r>
            <a:r>
              <a:rPr lang="ru-RU" sz="1100" dirty="0" err="1" smtClean="0"/>
              <a:t>Жюль</a:t>
            </a:r>
            <a:r>
              <a:rPr lang="ru-RU" sz="1100" dirty="0" smtClean="0"/>
              <a:t> Верн. - Петрозаводск : Карелия, 1981. - 254 с.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3528" y="6069196"/>
            <a:ext cx="2880320" cy="60016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Верн, Ж.  </a:t>
            </a:r>
            <a:r>
              <a:rPr lang="ru-RU" sz="1100" dirty="0" err="1" smtClean="0"/>
              <a:t>Робур-Завоеватель</a:t>
            </a:r>
            <a:r>
              <a:rPr lang="ru-RU" sz="1100" dirty="0" smtClean="0"/>
              <a:t> ; Властелин мира ; Флаг родины / </a:t>
            </a:r>
            <a:r>
              <a:rPr lang="ru-RU" sz="1100" dirty="0" err="1" smtClean="0"/>
              <a:t>Жюль</a:t>
            </a:r>
            <a:r>
              <a:rPr lang="ru-RU" sz="1100" dirty="0" smtClean="0"/>
              <a:t> Верн. - Пермь : Книжное издательство, 1984. - 476 с. : ил.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36096" y="5899919"/>
            <a:ext cx="3456384" cy="76944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Верн, </a:t>
            </a:r>
            <a:r>
              <a:rPr lang="ru-RU" sz="1100" dirty="0" err="1" smtClean="0"/>
              <a:t>Жюль</a:t>
            </a:r>
            <a:r>
              <a:rPr lang="ru-RU" sz="1100" dirty="0" smtClean="0"/>
              <a:t>.  Двадцать тысяч лье под водой ; Таинственный остров : романы / Ж. Верн. - Москва : АСТ : НФ "Пушкинская библиотека", 2003. - 956 с. - (Золотой фонд мировой классики).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86874-blackange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-27384"/>
            <a:ext cx="9144000" cy="52322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Отечественная фантастика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5536" y="582226"/>
            <a:ext cx="8208912" cy="2126694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just"/>
            <a:endParaRPr lang="ru-RU" sz="1400" b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В целом фантастика 50–60-х годов была преимущественно утопической по своей направленности. Писатели были преисполнены оптимизма. </a:t>
            </a: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Все авторы рисуют в своих произведениях торжество коммунизма на Земле, объединенное человечество, дерзающее решать глобальные проблемы космической экспансии.</a:t>
            </a:r>
          </a:p>
          <a:p>
            <a:pPr algn="just"/>
            <a:endParaRPr lang="ru-RU" sz="1400" b="1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283824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" y="0"/>
            <a:ext cx="9144026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>Отечественная фантастика</a:t>
            </a:r>
            <a:endParaRPr lang="ru-RU" sz="24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9552" y="692696"/>
            <a:ext cx="8064896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7030A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Зарождаются и оформляются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утопия, антиутопия и </a:t>
            </a:r>
            <a:r>
              <a:rPr lang="ru-RU" sz="1400" b="1" dirty="0" err="1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дистопия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советского времени.</a:t>
            </a: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Доминантные черты фантастики этого периода – «научность» и «классовость».</a:t>
            </a:r>
          </a:p>
        </p:txBody>
      </p:sp>
      <p:pic>
        <p:nvPicPr>
          <p:cNvPr id="11" name="Рисунок 10" descr="409796-blackange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87824" y="2204864"/>
            <a:ext cx="4317998" cy="24288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 descr="693f514f986f83bdd127286d56ee5f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3933056"/>
            <a:ext cx="3786214" cy="23652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 descr="61696363_myi-eksmo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8596" y="1405209"/>
            <a:ext cx="2714644" cy="4095493"/>
          </a:xfrm>
          <a:prstGeom prst="rect">
            <a:avLst/>
          </a:prstGeom>
        </p:spPr>
      </p:pic>
      <p:pic>
        <p:nvPicPr>
          <p:cNvPr id="12" name="Рисунок 11" descr="428cc3f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28384" y="1052736"/>
            <a:ext cx="785818" cy="76853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7544" y="5733256"/>
            <a:ext cx="2880320" cy="60016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Замятин, Е. И.  Мы : [роман] / Евгений Замятин. - Москва : АСТ, 2016. - 222 с. - (Эксклюзив : русская классика).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83824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26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>Отечественная фантастика</a:t>
            </a:r>
            <a:endParaRPr lang="ru-RU" sz="24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8" name="Рисунок 7" descr="61659917_chelovek-amfibiya-eksmo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520" y="2421064"/>
            <a:ext cx="2006447" cy="2952152"/>
          </a:xfrm>
          <a:prstGeom prst="rect">
            <a:avLst/>
          </a:prstGeom>
        </p:spPr>
      </p:pic>
      <p:pic>
        <p:nvPicPr>
          <p:cNvPr id="9" name="Рисунок 8" descr="cover3d1__w340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41794" y="2810992"/>
            <a:ext cx="1870166" cy="2706240"/>
          </a:xfrm>
          <a:prstGeom prst="rect">
            <a:avLst/>
          </a:prstGeom>
        </p:spPr>
      </p:pic>
      <p:pic>
        <p:nvPicPr>
          <p:cNvPr id="14" name="Рисунок 13" descr="img1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81157" y="1142984"/>
            <a:ext cx="2962843" cy="35719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Рисунок 12" descr="vmypjpf5bfff-ikhtiandr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83968" y="1556792"/>
            <a:ext cx="2714644" cy="35790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251520" y="620688"/>
            <a:ext cx="8712968" cy="7386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Самой яркой фигурой названного периода становится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А. Беляев. </a:t>
            </a:r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В его произведениях человек живет под водой, как рыба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(«Человек-амфибия»)</a:t>
            </a:r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, летает, как птица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(«</a:t>
            </a:r>
            <a:r>
              <a:rPr lang="ru-RU" sz="1400" b="1" dirty="0" err="1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Ариэль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»)</a:t>
            </a:r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, его голова длительное время живет отдельно от тела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(«Голова профессора </a:t>
            </a:r>
            <a:r>
              <a:rPr lang="ru-RU" sz="1400" b="1" dirty="0" err="1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Доуэля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») </a:t>
            </a:r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и т.п.</a:t>
            </a:r>
          </a:p>
        </p:txBody>
      </p:sp>
      <p:pic>
        <p:nvPicPr>
          <p:cNvPr id="10" name="Рисунок 9" descr="cover3d1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5936" y="3573016"/>
            <a:ext cx="1905532" cy="287393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3528" y="5633372"/>
            <a:ext cx="3024336" cy="9387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Беляев, А. Р.  </a:t>
            </a:r>
            <a:r>
              <a:rPr lang="ru-RU" sz="1100" dirty="0" err="1" smtClean="0"/>
              <a:t>Ариэль</a:t>
            </a:r>
            <a:r>
              <a:rPr lang="ru-RU" sz="1100" dirty="0" smtClean="0"/>
              <a:t> ; Человек-амфибия ; Голова профессора </a:t>
            </a:r>
            <a:r>
              <a:rPr lang="ru-RU" sz="1100" dirty="0" err="1" smtClean="0"/>
              <a:t>Доуэля</a:t>
            </a:r>
            <a:r>
              <a:rPr lang="ru-RU" sz="1100" dirty="0" smtClean="0"/>
              <a:t> / Александр Беляев. - Тула : </a:t>
            </a:r>
            <a:r>
              <a:rPr lang="ru-RU" sz="1100" dirty="0" err="1" smtClean="0"/>
              <a:t>Приокское</a:t>
            </a:r>
            <a:r>
              <a:rPr lang="ru-RU" sz="1100" dirty="0" smtClean="0"/>
              <a:t> книжное издательство, 1992. - 492 с. - (Приключения. Фантастика. Детектив).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28184" y="5301208"/>
            <a:ext cx="2664296" cy="9387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Беляев, А. Р. Голова профессора </a:t>
            </a:r>
            <a:r>
              <a:rPr lang="ru-RU" sz="1100" dirty="0" err="1" smtClean="0"/>
              <a:t>Доуэля</a:t>
            </a:r>
            <a:r>
              <a:rPr lang="ru-RU" sz="1100" dirty="0" smtClean="0"/>
              <a:t> ; Остров погибших кораблей : [для среднего школьного возраста] / Александр Беляев. - Москва : </a:t>
            </a:r>
            <a:r>
              <a:rPr lang="ru-RU" sz="1100" dirty="0" err="1" smtClean="0"/>
              <a:t>Эксмо</a:t>
            </a:r>
            <a:r>
              <a:rPr lang="ru-RU" sz="1100" dirty="0" smtClean="0"/>
              <a:t>, 2007. - 494 с.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1520" y="1628800"/>
            <a:ext cx="3816424" cy="4308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Беляев, А. Р. Человек - амфибия ; </a:t>
            </a:r>
            <a:r>
              <a:rPr lang="ru-RU" sz="1100" dirty="0" err="1" smtClean="0"/>
              <a:t>Ариэль</a:t>
            </a:r>
            <a:r>
              <a:rPr lang="ru-RU" sz="1100" dirty="0" smtClean="0"/>
              <a:t> : повести / Александр Беляев. - Москва : </a:t>
            </a:r>
            <a:r>
              <a:rPr lang="ru-RU" sz="1100" dirty="0" err="1" smtClean="0"/>
              <a:t>Эксмо</a:t>
            </a:r>
            <a:r>
              <a:rPr lang="ru-RU" sz="1100" dirty="0" smtClean="0"/>
              <a:t>, 2007. - 477 с.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83824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80512" cy="6885384"/>
          </a:xfrm>
          <a:prstGeom prst="rect">
            <a:avLst/>
          </a:prstGeom>
        </p:spPr>
      </p:pic>
      <p:pic>
        <p:nvPicPr>
          <p:cNvPr id="14" name="Рисунок 13" descr="23141596901121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5776" y="548680"/>
            <a:ext cx="4804800" cy="54834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36512" y="0"/>
            <a:ext cx="9180512" cy="46166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>Отечественная фантастика</a:t>
            </a:r>
            <a:endParaRPr lang="ru-RU" sz="24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12" name="Рисунок 11" descr="1486543942_fo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83768" y="1826820"/>
            <a:ext cx="3096347" cy="23222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10150865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838905"/>
            <a:ext cx="2520084" cy="3958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-QoAPPoLrjSeaA_ZyUptL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34977" y="849164"/>
            <a:ext cx="2557503" cy="3947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51520" y="6002704"/>
            <a:ext cx="8640960" cy="7386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Проза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А. и Б. Стругацких </a:t>
            </a:r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создала две основные стилевые и содержательные отправные точки в русской фантастике второй половины 20 века: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«Трудно быть богом», «Град обреченный», «Странник», «Обитаемый остров».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1520" y="5013176"/>
            <a:ext cx="2520280" cy="7920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Стругацкий, А. Н. Град обреченный : романы / А. Н. Стругацкий, Б. Н. Стругацкий. - Москва : Молодая гвардия, 1991. - 478 с. : ил.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72200" y="4938553"/>
            <a:ext cx="2520280" cy="76944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Стругацкий, А. Н. Обитаемый остров : [фантастический роман] / Аркадий и Борис Стругацкие. - Москва : АСТ, 2009. – 410 с. : ил - (Кинороман).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86874-blackange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/>
          </a:solidFill>
        </p:spPr>
      </p:pic>
      <p:sp>
        <p:nvSpPr>
          <p:cNvPr id="6" name="TextBox 5"/>
          <p:cNvSpPr txBox="1"/>
          <p:nvPr/>
        </p:nvSpPr>
        <p:spPr>
          <a:xfrm>
            <a:off x="0" y="-27384"/>
            <a:ext cx="9144000" cy="52322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Современная фантастика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528" y="582226"/>
            <a:ext cx="8424936" cy="2126694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just"/>
            <a:endParaRPr lang="ru-RU" sz="1400" b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В наши дни в мире фантастики бесспорно лидирует фэнтези, которое в свою очередь разделяется на различные виды: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героическое, эпическое, городское, темное, историческое, игровое и юмористическое. </a:t>
            </a:r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В настоящее время образы в этом жанре достаточно самостоятельны и могут варьироваться от сказочно-волшебных до готических и ужасных.  </a:t>
            </a:r>
          </a:p>
          <a:p>
            <a:pPr algn="just"/>
            <a:endParaRPr lang="ru-RU" sz="1400" b="1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283824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2" y="24"/>
            <a:ext cx="9144026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>Современная фантастика</a:t>
            </a:r>
            <a:endParaRPr lang="ru-RU" sz="24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9" name="Рисунок 8" descr="cover3d1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76696" y="1623216"/>
            <a:ext cx="2571768" cy="3317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23528" y="573456"/>
            <a:ext cx="8496944" cy="7386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Одним из самых значимых и ярких фантастов зарубежья несомненно можно считать </a:t>
            </a:r>
          </a:p>
          <a:p>
            <a:pPr algn="just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Дж. Р. Р. Толкина, </a:t>
            </a:r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автора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«Властелин колец»</a:t>
            </a:r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, а также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«Хоббит или туда и обратно». </a:t>
            </a: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Его вклад в развитие эпической фантастики огромен.</a:t>
            </a:r>
          </a:p>
        </p:txBody>
      </p:sp>
      <p:pic>
        <p:nvPicPr>
          <p:cNvPr id="19" name="Рисунок 18" descr="diamond_emoji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18728" y="980728"/>
            <a:ext cx="625272" cy="6252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28184" y="5013176"/>
            <a:ext cx="2520280" cy="76944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1100" dirty="0" err="1" smtClean="0"/>
              <a:t>Толкин</a:t>
            </a:r>
            <a:r>
              <a:rPr lang="ru-RU" sz="1100" dirty="0" smtClean="0"/>
              <a:t>, Д. Р. Хоббит, или Туда и Обратно ; Властелин Колец : трилогия / Джон </a:t>
            </a:r>
            <a:r>
              <a:rPr lang="ru-RU" sz="1100" dirty="0" err="1" smtClean="0"/>
              <a:t>Толкин</a:t>
            </a:r>
            <a:r>
              <a:rPr lang="ru-RU" sz="1100" dirty="0" smtClean="0"/>
              <a:t>. - Москва : </a:t>
            </a:r>
            <a:r>
              <a:rPr lang="ru-RU" sz="1100" dirty="0" err="1" smtClean="0"/>
              <a:t>Эксмо</a:t>
            </a:r>
            <a:r>
              <a:rPr lang="ru-RU" sz="1100" dirty="0" smtClean="0"/>
              <a:t>, 2003. - 1374 с. : ил.</a:t>
            </a:r>
          </a:p>
        </p:txBody>
      </p:sp>
      <p:pic>
        <p:nvPicPr>
          <p:cNvPr id="15" name="Рисунок 14" descr="583784b54446015898de642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5515771"/>
            <a:ext cx="2016224" cy="1342229"/>
          </a:xfrm>
          <a:prstGeom prst="rect">
            <a:avLst/>
          </a:prstGeom>
        </p:spPr>
      </p:pic>
      <p:pic>
        <p:nvPicPr>
          <p:cNvPr id="16" name="Рисунок 15" descr="Рисунок1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52536" y="1340768"/>
            <a:ext cx="4169271" cy="4169271"/>
          </a:xfrm>
          <a:prstGeom prst="rect">
            <a:avLst/>
          </a:prstGeom>
        </p:spPr>
      </p:pic>
      <p:pic>
        <p:nvPicPr>
          <p:cNvPr id="17" name="Рисунок 16" descr="Рисунок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79712" y="1340768"/>
            <a:ext cx="4680520" cy="5923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83824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79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>Современная фантастика</a:t>
            </a:r>
            <a:endParaRPr lang="ru-RU" sz="24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7170" name="AutoShape 2" descr="https://igromaster.by/upload/iblock/258/258abb7badb9b86835104c7fadeaa56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23528" y="642918"/>
            <a:ext cx="8424936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lvl="0" algn="just"/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Отличным примером произведения научной фантастики с элементами фэнтези является легендарный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«Гарри Поттер» Дж. К </a:t>
            </a:r>
            <a:r>
              <a:rPr lang="ru-RU" sz="1400" b="1" dirty="0" err="1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Роулинг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.</a:t>
            </a:r>
          </a:p>
        </p:txBody>
      </p:sp>
      <p:pic>
        <p:nvPicPr>
          <p:cNvPr id="11" name="Рисунок 10" descr="tumblr_nu4g57Hfbp1s8tzhto7_5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1643050"/>
            <a:ext cx="4762500" cy="3524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Рисунок 12" descr="turn-any-room-into-a-fake-train-station-socia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43372" y="2571744"/>
            <a:ext cx="3286148" cy="18484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 descr="Рисунок1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57752" y="3720459"/>
            <a:ext cx="4071966" cy="3066127"/>
          </a:xfrm>
          <a:prstGeom prst="rect">
            <a:avLst/>
          </a:prstGeom>
        </p:spPr>
      </p:pic>
      <p:pic>
        <p:nvPicPr>
          <p:cNvPr id="14" name="Рисунок 13" descr="_4-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00826" y="1000108"/>
            <a:ext cx="2714644" cy="256464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123728" y="5517232"/>
            <a:ext cx="2520280" cy="76944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1100" dirty="0" err="1" smtClean="0"/>
              <a:t>Ролинг</a:t>
            </a:r>
            <a:r>
              <a:rPr lang="ru-RU" sz="1100" dirty="0" smtClean="0"/>
              <a:t>, Дж. К. Гарри </a:t>
            </a:r>
            <a:r>
              <a:rPr lang="ru-RU" sz="1100" dirty="0" err="1" smtClean="0"/>
              <a:t>Поттер</a:t>
            </a:r>
            <a:r>
              <a:rPr lang="ru-RU" sz="1100" dirty="0" smtClean="0"/>
              <a:t> и Кубок огня : [роман] / Дж. К. </a:t>
            </a:r>
            <a:r>
              <a:rPr lang="ru-RU" sz="1100" dirty="0" err="1" smtClean="0"/>
              <a:t>Ролинг</a:t>
            </a:r>
            <a:r>
              <a:rPr lang="ru-RU" sz="1100" dirty="0" smtClean="0"/>
              <a:t>  - [2-е изд., </a:t>
            </a:r>
            <a:r>
              <a:rPr lang="ru-RU" sz="1100" dirty="0" err="1" smtClean="0"/>
              <a:t>испр</a:t>
            </a:r>
            <a:r>
              <a:rPr lang="ru-RU" sz="1100" dirty="0" smtClean="0"/>
              <a:t>.] . - Москва : </a:t>
            </a:r>
            <a:r>
              <a:rPr lang="ru-RU" sz="1100" dirty="0" err="1" smtClean="0"/>
              <a:t>Росмэн</a:t>
            </a:r>
            <a:r>
              <a:rPr lang="ru-RU" sz="1100" dirty="0" smtClean="0"/>
              <a:t>, 2002. – 665  с.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83824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"/>
            <a:ext cx="9144000" cy="68579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>Современная фантастика</a:t>
            </a:r>
            <a:endParaRPr lang="ru-RU" sz="24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7170" name="AutoShape 2" descr="https://igromaster.by/upload/iblock/258/258abb7badb9b86835104c7fadeaa56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3833903a-88e1-5934-bfe3-541b6fef37e5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24544" y="1412776"/>
            <a:ext cx="3929066" cy="3929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11d2d61475131c926b1c2d247d7d2a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3347864" y="1412776"/>
            <a:ext cx="2627430" cy="393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23528" y="642918"/>
            <a:ext cx="8496944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У российского читателя несомненно огромный успех и популярность получило произведение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«Ночной дозор» и «Дневной дозор» С. Лукьяненко.</a:t>
            </a:r>
          </a:p>
        </p:txBody>
      </p:sp>
      <p:pic>
        <p:nvPicPr>
          <p:cNvPr id="14" name="Рисунок 13" descr="79c8c28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76718" y="2786054"/>
            <a:ext cx="3667282" cy="36672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3528" y="5517232"/>
            <a:ext cx="3600400" cy="76944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Лукьяненко, С. В. Ночной Дозор / Сергей Лукьяненко. Дневной Дозор / Сергей Лукьяненко, Владимир Васильев. Сумеречный Дозор / Сергей Лукьяненко. - Москва : АСТ, 2005. - 934 с.  - (Дозор).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283824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26" cy="6858000"/>
          </a:xfrm>
          <a:prstGeom prst="rect">
            <a:avLst/>
          </a:prstGeom>
        </p:spPr>
      </p:pic>
      <p:pic>
        <p:nvPicPr>
          <p:cNvPr id="7" name="Рисунок 6" descr="9e5c43a99a39e9f854301fbd7615970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642918"/>
            <a:ext cx="8393932" cy="55446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7224" y="2357430"/>
            <a:ext cx="3357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Comic Sans MS" pitchFamily="66" charset="0"/>
              </a:rPr>
              <a:t>«Фантастическое составляет сущность действительности»</a:t>
            </a:r>
            <a:endParaRPr lang="ru-RU" sz="24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76056" y="2204864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Comic Sans MS" pitchFamily="66" charset="0"/>
              </a:rPr>
              <a:t>Ф.М. Достоевский</a:t>
            </a:r>
            <a:endParaRPr lang="ru-RU" sz="36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83824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26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>Современная фантастика</a:t>
            </a:r>
            <a:endParaRPr lang="ru-RU" sz="24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12" name="Рисунок 11" descr="10207191_0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9375" y="1124744"/>
            <a:ext cx="2236401" cy="3786214"/>
          </a:xfrm>
          <a:prstGeom prst="rect">
            <a:avLst/>
          </a:prstGeom>
        </p:spPr>
      </p:pic>
      <p:pic>
        <p:nvPicPr>
          <p:cNvPr id="15" name="Рисунок 14" descr="10119351_0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50725" y="1412776"/>
            <a:ext cx="2093283" cy="3698587"/>
          </a:xfrm>
          <a:prstGeom prst="rect">
            <a:avLst/>
          </a:prstGeom>
        </p:spPr>
      </p:pic>
      <p:pic>
        <p:nvPicPr>
          <p:cNvPr id="14" name="Рисунок 13" descr="10196908_0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5399" y="1700808"/>
            <a:ext cx="2144833" cy="3530206"/>
          </a:xfrm>
          <a:prstGeom prst="rect">
            <a:avLst/>
          </a:prstGeom>
        </p:spPr>
      </p:pic>
      <p:pic>
        <p:nvPicPr>
          <p:cNvPr id="13" name="Рисунок 12" descr="10668265_0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34456" y="1916832"/>
            <a:ext cx="2286016" cy="36040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3528" y="571480"/>
            <a:ext cx="8496943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К наиболее популярным современным авторам-фантастам относятся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Джордж Мартин, Стивен Кинг, Нил Гейман, Харуки Мураками</a:t>
            </a:r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 и многие другие.</a:t>
            </a:r>
          </a:p>
        </p:txBody>
      </p:sp>
      <p:pic>
        <p:nvPicPr>
          <p:cNvPr id="10" name="Рисунок 9" descr="Gold_Cup_Transparent_PNG_Clipart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12360" y="836712"/>
            <a:ext cx="1013445" cy="9127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3528" y="5129316"/>
            <a:ext cx="1872208" cy="110799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Мартин, Джордж Р. Р. Игра престолов : [из цикла "Песнь льда и огня" : для старшего школьного возраста] / Д. Р. Мартин. - Москва : АСТ, 2013. - 765 с.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39752" y="5467871"/>
            <a:ext cx="1872208" cy="76944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Кинг, С. Темная башня : [роман] / Стивен Кинг. - Москва : АСТ, 2015. - 811 с. - (Король на все времена).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55976" y="5467871"/>
            <a:ext cx="1872208" cy="76944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Гейман, Н.  Дети </a:t>
            </a:r>
            <a:r>
              <a:rPr lang="ru-RU" sz="1100" dirty="0" err="1" smtClean="0"/>
              <a:t>Ананси</a:t>
            </a:r>
            <a:r>
              <a:rPr lang="ru-RU" sz="1100" dirty="0" smtClean="0"/>
              <a:t> : [фантастический роман] / Нил Гейман. - Москва : АСТ : Хранитель, 2006. - 347 с.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16216" y="5445224"/>
            <a:ext cx="2232248" cy="76944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Мураками, Х.  Страна Чудес без тормозов и Конец Света / Харуки Мураками - Москва : </a:t>
            </a:r>
            <a:r>
              <a:rPr lang="ru-RU" sz="1100" dirty="0" err="1" smtClean="0"/>
              <a:t>Эксмо</a:t>
            </a:r>
            <a:r>
              <a:rPr lang="ru-RU" sz="1100" dirty="0" smtClean="0"/>
              <a:t>, 2014. - 605 с. - (</a:t>
            </a:r>
            <a:r>
              <a:rPr lang="ru-RU" sz="1100" dirty="0" err="1" smtClean="0"/>
              <a:t>Мураками-мания</a:t>
            </a:r>
            <a:r>
              <a:rPr lang="ru-RU" sz="1100" dirty="0" smtClean="0"/>
              <a:t>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86874-blackange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-27384"/>
            <a:ext cx="9144000" cy="52322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Экранизации книг в жанре фантастики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5536" y="364455"/>
            <a:ext cx="8208912" cy="2412980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just"/>
            <a:endParaRPr lang="ru-RU" sz="1400" b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Немало книг было экранизировано в жанре фантастики. И многие поклонники определенных произведений с большим удовольствием еще раз хотят окунуться в полюбившийся им мир. Захватывающий сюжет, уникальные персонажи и непередаваемая атмосфера – все это и еще многое другое хранит в себе каждая книга подобного жанра. </a:t>
            </a: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Здесь представлена небольшая часть произведений, оживших на экранах.</a:t>
            </a:r>
          </a:p>
          <a:p>
            <a:pPr algn="just"/>
            <a:endParaRPr lang="ru-RU" sz="1400" b="1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283824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6" y="0"/>
            <a:ext cx="9144026" cy="6858000"/>
          </a:xfrm>
          <a:prstGeom prst="rect">
            <a:avLst/>
          </a:prstGeom>
        </p:spPr>
      </p:pic>
      <p:pic>
        <p:nvPicPr>
          <p:cNvPr id="7" name="Рисунок 6" descr="6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4168" y="571480"/>
            <a:ext cx="2461382" cy="24974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93620126ddb947d64be071095ee176df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5935" y="2360851"/>
            <a:ext cx="2291521" cy="29403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60042_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168" y="3714752"/>
            <a:ext cx="2564468" cy="23785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539552" y="571480"/>
            <a:ext cx="5389770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«Человек-амфибия»</a:t>
            </a:r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 — советский художественный фильм, поставленный в 1961 году по роману 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Александра Беляева</a:t>
            </a:r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.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Режиссёры: В. Чеботарев, Г. Казанский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00364" y="2867452"/>
            <a:ext cx="2928958" cy="13849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«Чужой» </a:t>
            </a:r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- научно-фантастический фильм ужасов 1979 года по произведению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Алана Дина </a:t>
            </a:r>
            <a:r>
              <a:rPr lang="ru-RU" sz="1400" b="1" dirty="0" err="1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Фостера</a:t>
            </a:r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.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Режиссёр: </a:t>
            </a:r>
            <a:r>
              <a:rPr lang="ru-RU" sz="1400" b="1" dirty="0" err="1" smtClean="0">
                <a:solidFill>
                  <a:srgbClr val="002060"/>
                </a:solidFill>
                <a:latin typeface="Comic Sans MS" pitchFamily="66" charset="0"/>
              </a:rPr>
              <a:t>Ридли</a:t>
            </a:r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 Скотт.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5152" y="5589240"/>
            <a:ext cx="5282992" cy="7386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«Дракула»</a:t>
            </a:r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 — фильм снятый по книге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Брэма Стокера </a:t>
            </a:r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в 1992 году. </a:t>
            </a: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Режиссёр: Френсис Форд </a:t>
            </a:r>
            <a:r>
              <a:rPr lang="ru-RU" sz="1400" b="1" dirty="0" err="1" smtClean="0">
                <a:solidFill>
                  <a:srgbClr val="002060"/>
                </a:solidFill>
                <a:latin typeface="Comic Sans MS" pitchFamily="66" charset="0"/>
              </a:rPr>
              <a:t>Коппола</a:t>
            </a:r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>Экранизации книг в жанре фантастики</a:t>
            </a:r>
          </a:p>
        </p:txBody>
      </p:sp>
      <p:pic>
        <p:nvPicPr>
          <p:cNvPr id="17" name="Рисунок 16" descr="Old-school-video-camer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V="1">
            <a:off x="5148064" y="1905182"/>
            <a:ext cx="785818" cy="803738"/>
          </a:xfrm>
          <a:prstGeom prst="rect">
            <a:avLst/>
          </a:prstGeom>
        </p:spPr>
      </p:pic>
      <p:pic>
        <p:nvPicPr>
          <p:cNvPr id="18" name="Рисунок 17" descr="Old-school-video-camera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2977353" y="4437112"/>
            <a:ext cx="658543" cy="714380"/>
          </a:xfrm>
          <a:prstGeom prst="rect">
            <a:avLst/>
          </a:prstGeom>
        </p:spPr>
      </p:pic>
      <p:pic>
        <p:nvPicPr>
          <p:cNvPr id="19" name="Рисунок 18" descr="Old-school-video-camer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48064" y="4714884"/>
            <a:ext cx="785818" cy="8524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283824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6" y="0"/>
            <a:ext cx="9144026" cy="6858000"/>
          </a:xfrm>
          <a:prstGeom prst="rect">
            <a:avLst/>
          </a:prstGeom>
        </p:spPr>
      </p:pic>
      <p:pic>
        <p:nvPicPr>
          <p:cNvPr id="8" name="Рисунок 7" descr="1457861155_vlastelin-kolec-bratstvo-kolca-2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72200" y="3929066"/>
            <a:ext cx="2500330" cy="271964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Рисунок 9" descr="ima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2113" y="2357430"/>
            <a:ext cx="2215671" cy="278608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3" name="Рисунок 12" descr="big_startfilmru12916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58353" y="642918"/>
            <a:ext cx="2462119" cy="278608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4" name="TextBox 13"/>
          <p:cNvSpPr txBox="1"/>
          <p:nvPr/>
        </p:nvSpPr>
        <p:spPr>
          <a:xfrm>
            <a:off x="611560" y="785794"/>
            <a:ext cx="5616624" cy="7386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«Парк юрского периода»</a:t>
            </a:r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 — фильм снятый по книге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Майкла </a:t>
            </a:r>
            <a:r>
              <a:rPr lang="ru-RU" sz="1400" b="1" dirty="0" err="1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Крайтона</a:t>
            </a:r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 в 1993 году.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Режиссёр: Стивен Спилберг.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27784" y="2786058"/>
            <a:ext cx="3672408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«Сонная лощина»</a:t>
            </a:r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 — фильм снятый по рассказу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И. Вашингтона </a:t>
            </a:r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«Легенда о Сонной Лощине» в 1999 году.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Режиссёр: Тим </a:t>
            </a:r>
            <a:r>
              <a:rPr lang="ru-RU" sz="1400" b="1" dirty="0" err="1" smtClean="0">
                <a:solidFill>
                  <a:srgbClr val="002060"/>
                </a:solidFill>
                <a:latin typeface="Comic Sans MS" pitchFamily="66" charset="0"/>
              </a:rPr>
              <a:t>Бёртон</a:t>
            </a:r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5536" y="5812713"/>
            <a:ext cx="5832648" cy="7386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«Властелин колец»</a:t>
            </a:r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 — фильм снятый в 2001 году на первую часть произведений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Джона Толкина.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Режиссёр: Питер Джексон.</a:t>
            </a:r>
            <a:endParaRPr lang="ru-RU" sz="1400" b="1" dirty="0" smtClean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>Экранизации книг в жанре фантастики</a:t>
            </a:r>
          </a:p>
        </p:txBody>
      </p:sp>
      <p:pic>
        <p:nvPicPr>
          <p:cNvPr id="12" name="Рисунок 11" descr="Old-school-video-camer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36096" y="1790736"/>
            <a:ext cx="785818" cy="852446"/>
          </a:xfrm>
          <a:prstGeom prst="rect">
            <a:avLst/>
          </a:prstGeom>
        </p:spPr>
      </p:pic>
      <p:pic>
        <p:nvPicPr>
          <p:cNvPr id="18" name="Рисунок 17" descr="Old-school-video-camera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2500297" y="4071941"/>
            <a:ext cx="714380" cy="774951"/>
          </a:xfrm>
          <a:prstGeom prst="rect">
            <a:avLst/>
          </a:prstGeom>
        </p:spPr>
      </p:pic>
      <p:pic>
        <p:nvPicPr>
          <p:cNvPr id="19" name="Рисунок 18" descr="Old-school-video-camer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08104" y="4736794"/>
            <a:ext cx="785818" cy="8524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83824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26" cy="6858000"/>
          </a:xfrm>
          <a:prstGeom prst="rect">
            <a:avLst/>
          </a:prstGeom>
          <a:effectLst/>
        </p:spPr>
      </p:pic>
      <p:pic>
        <p:nvPicPr>
          <p:cNvPr id="6" name="Рисунок 5" descr="a677ba0abfff87e34a561eee22873eb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85785" y="642918"/>
            <a:ext cx="2218664" cy="24583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 descr="735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7721" y="1988840"/>
            <a:ext cx="2142071" cy="25202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Рисунок 12" descr="howls-moving-castle-20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86513" y="3929066"/>
            <a:ext cx="2303744" cy="24522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611560" y="642918"/>
            <a:ext cx="5603514" cy="7386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«Гарри </a:t>
            </a:r>
            <a:r>
              <a:rPr lang="ru-RU" sz="1400" b="1" dirty="0" err="1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Поттер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» </a:t>
            </a:r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- первая часть цикла была снята в 2001 году книге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Дж. К. </a:t>
            </a:r>
            <a:r>
              <a:rPr lang="ru-RU" sz="1400" b="1" dirty="0" err="1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Роулинг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.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Режиссёр:  </a:t>
            </a:r>
            <a:r>
              <a:rPr lang="ru-RU" sz="1400" b="1" dirty="0" err="1" smtClean="0">
                <a:solidFill>
                  <a:srgbClr val="002060"/>
                </a:solidFill>
                <a:latin typeface="Comic Sans MS" pitchFamily="66" charset="0"/>
              </a:rPr>
              <a:t>Крис</a:t>
            </a:r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  <a:latin typeface="Comic Sans MS" pitchFamily="66" charset="0"/>
              </a:rPr>
              <a:t>Коламбус</a:t>
            </a:r>
            <a:endParaRPr lang="ru-RU" sz="1400" b="1" dirty="0" smtClean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57488" y="2423220"/>
            <a:ext cx="3357586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«Машина времени» </a:t>
            </a:r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— фильм снятый по роману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Герберта Уэллса</a:t>
            </a:r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 в 2002 году.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Режиссёр: </a:t>
            </a:r>
            <a:r>
              <a:rPr lang="ru-RU" sz="1400" b="1" dirty="0" err="1" smtClean="0">
                <a:solidFill>
                  <a:srgbClr val="002060"/>
                </a:solidFill>
                <a:latin typeface="Comic Sans MS" pitchFamily="66" charset="0"/>
              </a:rPr>
              <a:t>Саймон</a:t>
            </a:r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 Уэллс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7544" y="5566492"/>
            <a:ext cx="5616624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«Ходячий замок»</a:t>
            </a:r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 — полнометражный </a:t>
            </a:r>
            <a:r>
              <a:rPr lang="ru-RU" sz="1400" b="1" dirty="0" err="1" smtClean="0">
                <a:solidFill>
                  <a:srgbClr val="002060"/>
                </a:solidFill>
                <a:latin typeface="Comic Sans MS" pitchFamily="66" charset="0"/>
              </a:rPr>
              <a:t>анимэ-фильм</a:t>
            </a:r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 был впущен в 2004 году по мотивам романа британской писательницы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Дианы Джонс.</a:t>
            </a:r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Режиссёр: </a:t>
            </a:r>
            <a:r>
              <a:rPr lang="ru-RU" sz="1400" b="1" dirty="0" err="1" smtClean="0">
                <a:solidFill>
                  <a:srgbClr val="002060"/>
                </a:solidFill>
                <a:latin typeface="Comic Sans MS" pitchFamily="66" charset="0"/>
              </a:rPr>
              <a:t>Хаяо</a:t>
            </a:r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  <a:latin typeface="Comic Sans MS" pitchFamily="66" charset="0"/>
              </a:rPr>
              <a:t>Миядзаки</a:t>
            </a:r>
            <a:endParaRPr lang="ru-RU" sz="1400" b="1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>Экранизации книг в жанре фантастики</a:t>
            </a:r>
          </a:p>
        </p:txBody>
      </p:sp>
      <p:pic>
        <p:nvPicPr>
          <p:cNvPr id="10" name="Рисунок 9" descr="Old-school-video-camer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29256" y="1500174"/>
            <a:ext cx="785818" cy="852446"/>
          </a:xfrm>
          <a:prstGeom prst="rect">
            <a:avLst/>
          </a:prstGeom>
        </p:spPr>
      </p:pic>
      <p:pic>
        <p:nvPicPr>
          <p:cNvPr id="17" name="Рисунок 16" descr="Old-school-video-camera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2843925" y="3857628"/>
            <a:ext cx="719963" cy="781008"/>
          </a:xfrm>
          <a:prstGeom prst="rect">
            <a:avLst/>
          </a:prstGeom>
        </p:spPr>
      </p:pic>
      <p:pic>
        <p:nvPicPr>
          <p:cNvPr id="18" name="Рисунок 17" descr="Old-school-video-camer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86380" y="4576818"/>
            <a:ext cx="785818" cy="8524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83824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26" cy="6858000"/>
          </a:xfrm>
          <a:prstGeom prst="rect">
            <a:avLst/>
          </a:prstGeom>
        </p:spPr>
      </p:pic>
      <p:pic>
        <p:nvPicPr>
          <p:cNvPr id="9" name="Рисунок 8" descr="kinopoisk.ru-The-Golden-Compass-666203--o--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3003" y="1959361"/>
            <a:ext cx="2074781" cy="28652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post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76256" y="3760958"/>
            <a:ext cx="1925620" cy="25483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c8792624b06e70321a789c74c574024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32240" y="526831"/>
            <a:ext cx="1953560" cy="26861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611560" y="597739"/>
            <a:ext cx="5832648" cy="7386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«Хроники </a:t>
            </a:r>
            <a:r>
              <a:rPr lang="ru-RU" sz="1400" b="1" dirty="0" err="1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Нарнии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»</a:t>
            </a:r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: Лев, колдунья и волшебный шкаф» - фильм снятый в 2005 году по книге </a:t>
            </a:r>
            <a:r>
              <a:rPr lang="ru-RU" sz="1400" b="1" dirty="0" err="1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Клайва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. С. Льюиса.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Режиссёр: Эндрю </a:t>
            </a:r>
            <a:r>
              <a:rPr lang="ru-RU" sz="1400" b="1" dirty="0" err="1" smtClean="0">
                <a:solidFill>
                  <a:srgbClr val="002060"/>
                </a:solidFill>
                <a:latin typeface="Comic Sans MS" pitchFamily="66" charset="0"/>
              </a:rPr>
              <a:t>Адамсон</a:t>
            </a:r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.</a:t>
            </a:r>
            <a:endParaRPr lang="ru-RU" sz="1400" b="1" dirty="0" smtClean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71800" y="2500306"/>
            <a:ext cx="3727886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«Золотой компас»</a:t>
            </a:r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 — фильм поставленный по книге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Филиппа </a:t>
            </a:r>
            <a:r>
              <a:rPr lang="ru-RU" sz="1400" b="1" dirty="0" err="1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Пулмана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в 2007 году в 2002 году.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Режиссёр: </a:t>
            </a:r>
            <a:r>
              <a:rPr lang="ru-RU" sz="1400" b="1" dirty="0" err="1" smtClean="0">
                <a:solidFill>
                  <a:srgbClr val="002060"/>
                </a:solidFill>
                <a:latin typeface="Comic Sans MS" pitchFamily="66" charset="0"/>
              </a:rPr>
              <a:t>Крис</a:t>
            </a:r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  <a:latin typeface="Comic Sans MS" pitchFamily="66" charset="0"/>
              </a:rPr>
              <a:t>Вайц</a:t>
            </a:r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1560" y="5517232"/>
            <a:ext cx="5976664" cy="7386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«Гостья»</a:t>
            </a:r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 — фильм сняли в 2013 году по роману </a:t>
            </a:r>
            <a:r>
              <a:rPr lang="ru-RU" sz="1400" b="1" dirty="0" err="1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Стефани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 Майер.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Режиссёр: Эндрю </a:t>
            </a:r>
            <a:r>
              <a:rPr lang="ru-RU" sz="1400" b="1" dirty="0" err="1" smtClean="0">
                <a:solidFill>
                  <a:srgbClr val="002060"/>
                </a:solidFill>
                <a:latin typeface="Comic Sans MS" pitchFamily="66" charset="0"/>
              </a:rPr>
              <a:t>Никкол</a:t>
            </a:r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.</a:t>
            </a:r>
            <a:endParaRPr lang="ru-RU" sz="1400" b="1" dirty="0" smtClean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>Экранизации книг в жанре фантастики</a:t>
            </a:r>
          </a:p>
        </p:txBody>
      </p:sp>
      <p:pic>
        <p:nvPicPr>
          <p:cNvPr id="10" name="Рисунок 9" descr="Old-school-video-camer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24128" y="1500174"/>
            <a:ext cx="785818" cy="852446"/>
          </a:xfrm>
          <a:prstGeom prst="rect">
            <a:avLst/>
          </a:prstGeom>
        </p:spPr>
      </p:pic>
      <p:pic>
        <p:nvPicPr>
          <p:cNvPr id="17" name="Рисунок 16" descr="Old-school-video-camera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2773636" y="3789040"/>
            <a:ext cx="790252" cy="857256"/>
          </a:xfrm>
          <a:prstGeom prst="rect">
            <a:avLst/>
          </a:prstGeom>
        </p:spPr>
      </p:pic>
      <p:pic>
        <p:nvPicPr>
          <p:cNvPr id="18" name="Рисунок 17" descr="Old-school-video-camer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02406" y="4509120"/>
            <a:ext cx="785818" cy="8524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83824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26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>Дополнительная литература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9552" y="749349"/>
            <a:ext cx="7992888" cy="5107781"/>
          </a:xfrm>
          <a:prstGeom prst="round2Diag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1. Гейман, Н.  Звездная Пыль : [фантастический роман] / Нил Гейман - Москва : АСТ ; Владимир : ВКТ, 2008. - 253 с. </a:t>
            </a:r>
          </a:p>
          <a:p>
            <a:endParaRPr lang="ru-RU" sz="1400" b="1" dirty="0" smtClean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2. </a:t>
            </a:r>
            <a:r>
              <a:rPr lang="ru-RU" sz="1400" b="1" dirty="0" err="1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Глуховский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, Д. А. Метро 2034 : [роман] / Дмитрий </a:t>
            </a:r>
            <a:r>
              <a:rPr lang="ru-RU" sz="1400" b="1" dirty="0" err="1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Глуховский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. - Москва : АСТ : </a:t>
            </a:r>
            <a:r>
              <a:rPr lang="ru-RU" sz="1400" b="1" dirty="0" err="1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Астрель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, 2009. - 444 с. : ил.  </a:t>
            </a:r>
          </a:p>
          <a:p>
            <a:endParaRPr lang="ru-RU" sz="1400" b="1" dirty="0" smtClean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3. Гофман, Э. Т. А. Щелкунчик и мышиный король ; Принцесса </a:t>
            </a:r>
            <a:r>
              <a:rPr lang="ru-RU" sz="1400" b="1" dirty="0" err="1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Брамбилла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 : сказки / Эрнст Гофман. – Санкт-Петербург : Азбука-классика, 2006. - 283 с.   </a:t>
            </a:r>
          </a:p>
          <a:p>
            <a:endParaRPr lang="ru-RU" sz="1400" b="1" dirty="0" smtClean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4. Джонс, Д. У. Ходячий замок / Диана  Джонс. – Санкт-Петербург : Азбука-классика, 2009. - 445 с. : ил.</a:t>
            </a:r>
          </a:p>
          <a:p>
            <a:endParaRPr lang="ru-RU" sz="1400" b="1" dirty="0" smtClean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5. </a:t>
            </a:r>
            <a:r>
              <a:rPr lang="ru-RU" sz="1400" b="1" dirty="0" err="1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Ирвинг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, В. Сонная лощина : [новеллы] / Вашингтон </a:t>
            </a:r>
            <a:r>
              <a:rPr lang="ru-RU" sz="1400" b="1" dirty="0" err="1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Ирвинг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. – Санкт-Петербург : Азбука, 2012. – 315  с. - (Экранизированная классика).</a:t>
            </a:r>
          </a:p>
          <a:p>
            <a:endParaRPr lang="ru-RU" sz="1400" b="1" dirty="0" smtClean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6. </a:t>
            </a:r>
            <a:r>
              <a:rPr lang="ru-RU" sz="1400" b="1" dirty="0" err="1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Крайтон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, М. Парк юрского периода : [роман] / Майкл </a:t>
            </a:r>
            <a:r>
              <a:rPr lang="ru-RU" sz="1400" b="1" dirty="0" err="1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Крайтон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  - Москва : </a:t>
            </a:r>
            <a:r>
              <a:rPr lang="ru-RU" sz="1400" b="1" dirty="0" err="1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Эксмо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, 2015. - 590 с. : </a:t>
            </a:r>
            <a:r>
              <a:rPr lang="ru-RU" sz="1400" b="1" dirty="0" err="1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портр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. - (Парк юрского периода). </a:t>
            </a:r>
          </a:p>
          <a:p>
            <a:endParaRPr lang="ru-RU" sz="1400" b="1" dirty="0" smtClean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7. Льюис, К. С. Лев, колдунья и платяной шкаф : сказочная повесть / К. С. Льюис.  - Москва : Каскад Фильм, 2005. - 189 с. : ил. - (Хроники </a:t>
            </a:r>
            <a:r>
              <a:rPr lang="ru-RU" sz="1400" b="1" dirty="0" err="1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Нарнии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). </a:t>
            </a:r>
          </a:p>
          <a:p>
            <a:endParaRPr lang="ru-RU" sz="1400" b="1" dirty="0" smtClean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83824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26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>Дополнительная литература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1560" y="702473"/>
            <a:ext cx="7992888" cy="5822871"/>
          </a:xfrm>
          <a:prstGeom prst="round2Diag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8. Майер, С. Гостья / </a:t>
            </a:r>
            <a:r>
              <a:rPr lang="ru-RU" sz="1400" b="1" dirty="0" err="1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Стефани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 Майер. - Москва : АСТ : </a:t>
            </a:r>
            <a:r>
              <a:rPr lang="ru-RU" sz="1400" b="1" dirty="0" err="1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Астрель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, 2010. – 668 с.</a:t>
            </a:r>
          </a:p>
          <a:p>
            <a:endParaRPr lang="ru-RU" sz="1400" b="1" dirty="0" smtClean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9. </a:t>
            </a:r>
            <a:r>
              <a:rPr lang="ru-RU" sz="1400" b="1" dirty="0" err="1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Пулман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, Ф. Золотой компас : [роман] / </a:t>
            </a:r>
            <a:r>
              <a:rPr lang="ru-RU" sz="1400" b="1" dirty="0" err="1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Филип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 </a:t>
            </a:r>
            <a:r>
              <a:rPr lang="ru-RU" sz="1400" b="1" dirty="0" err="1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Пулман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. - Москва : </a:t>
            </a:r>
            <a:r>
              <a:rPr lang="ru-RU" sz="1400" b="1" dirty="0" err="1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Росмэн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, 2013. - 441 с. - (Мировой бестселлер). </a:t>
            </a:r>
          </a:p>
          <a:p>
            <a:endParaRPr lang="ru-RU" sz="1400" b="1" dirty="0" smtClean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10. </a:t>
            </a:r>
            <a:r>
              <a:rPr lang="ru-RU" sz="1400" b="1" dirty="0" err="1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Роулинг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, Дж. К.  Гарри </a:t>
            </a:r>
            <a:r>
              <a:rPr lang="ru-RU" sz="1400" b="1" dirty="0" err="1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Поттер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 и Дары Смерти : [роман] / Дж. К. </a:t>
            </a:r>
            <a:r>
              <a:rPr lang="ru-RU" sz="1400" b="1" dirty="0" err="1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Ролинг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. - Москва : </a:t>
            </a:r>
            <a:r>
              <a:rPr lang="ru-RU" sz="1400" b="1" dirty="0" err="1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Росмэн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, 2007. - 637 с.</a:t>
            </a:r>
          </a:p>
          <a:p>
            <a:endParaRPr lang="ru-RU" sz="1400" b="1" dirty="0" smtClean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11. </a:t>
            </a:r>
            <a:r>
              <a:rPr lang="ru-RU" sz="1400" b="1" dirty="0" err="1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Роулинг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, Дж. К.  Гарри </a:t>
            </a:r>
            <a:r>
              <a:rPr lang="ru-RU" sz="1400" b="1" dirty="0" err="1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Поттер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 и проклятое дитя : части первая и вторая : специальное репетиционное издание сценария : [для среднего школьного возраста] / Дж. К. </a:t>
            </a:r>
            <a:r>
              <a:rPr lang="ru-RU" sz="1400" b="1" dirty="0" err="1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Роулинг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, Джон Тиффани. - Москва : Махаон, 2017. – 458  с.</a:t>
            </a:r>
          </a:p>
          <a:p>
            <a:endParaRPr lang="ru-RU" sz="1400" b="1" dirty="0" smtClean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12. Стокер, Б.  Дракула : [роман] / </a:t>
            </a:r>
            <a:r>
              <a:rPr lang="ru-RU" sz="1400" b="1" dirty="0" err="1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Брэм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 Стокер. - Москва : Вече, 2016. - 477 с. : </a:t>
            </a:r>
            <a:r>
              <a:rPr lang="ru-RU" sz="1400" b="1" dirty="0" err="1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портр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.  - (Сто великих романов).</a:t>
            </a:r>
          </a:p>
          <a:p>
            <a:endParaRPr lang="ru-RU" sz="1400" b="1" dirty="0" smtClean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13. Уэллс, Г. Д. Машина времени ; Человек-невидимка ; Война миров ; Рассказы / Г. Д.  Уэллс. - Москва : АСТ : НФ "Пушкинская библиотека", 2002. - 605 с.</a:t>
            </a:r>
          </a:p>
          <a:p>
            <a:endParaRPr lang="ru-RU" sz="1400" b="1" dirty="0" smtClean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14. </a:t>
            </a:r>
            <a:r>
              <a:rPr lang="ru-RU" sz="1400" b="1" dirty="0" err="1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Фостер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, А. Д. Чужой / Алан  </a:t>
            </a:r>
            <a:r>
              <a:rPr lang="ru-RU" sz="1400" b="1" dirty="0" err="1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Фостер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. Бегущий по лезвию бритвы ; Вспомнить все / Ф. К. Дик. - Харьков : Схема, 1993. - 428 с. : ил. - (Бестселлеры Голливуда).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83824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26" cy="6858000"/>
          </a:xfrm>
          <a:prstGeom prst="rect">
            <a:avLst/>
          </a:prstGeom>
        </p:spPr>
      </p:pic>
      <p:pic>
        <p:nvPicPr>
          <p:cNvPr id="6" name="Рисунок 5" descr="0f7790555adf66717096948ac9138a7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80388" y="0"/>
            <a:ext cx="9224388" cy="664371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907704" y="1916832"/>
            <a:ext cx="51845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Фантастика настолько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многосторонний жанр, что любой сможет выбрать то, что подходит ему по духу, по натуре, даст возможность окунуться в волшебный, необычный, ужасный, трагический, высокотехнологичный мир будущего и необъяснимого для нас - обычных людей.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ima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55976" y="4293096"/>
            <a:ext cx="4608512" cy="2412980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endParaRPr lang="ru-RU" sz="1400" b="1" dirty="0" smtClean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Подбор материала, монтаж, дизайн: 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библиотекарь интеллект-центра </a:t>
            </a:r>
          </a:p>
          <a:p>
            <a:pPr algn="ctr"/>
            <a:r>
              <a:rPr lang="ru-RU" sz="1400" b="1" i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Утбанова Марина 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Описание литературы: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главный библиотекарь интеллект-центра </a:t>
            </a:r>
          </a:p>
          <a:p>
            <a:pPr algn="ctr"/>
            <a:r>
              <a:rPr lang="ru-RU" sz="1400" b="1" i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Урюпина Дарья</a:t>
            </a:r>
          </a:p>
          <a:p>
            <a:pPr algn="ctr"/>
            <a:endParaRPr lang="ru-RU" sz="1400" b="1" i="1" dirty="0" smtClean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116632"/>
            <a:ext cx="5040560" cy="1840409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r"/>
            <a:endParaRPr lang="ru-RU" sz="1400" b="1" dirty="0" smtClean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pPr algn="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«Фантастика имеет дело не с человеком, а с человеческим родом как таковым, и даже с возможными видами разумных существ».</a:t>
            </a:r>
          </a:p>
          <a:p>
            <a:pPr algn="r"/>
            <a:r>
              <a:rPr lang="ru-RU" sz="1400" b="1" i="1" dirty="0" smtClean="0">
                <a:solidFill>
                  <a:srgbClr val="7030A0"/>
                </a:solidFill>
                <a:latin typeface="Comic Sans MS" pitchFamily="66" charset="0"/>
              </a:rPr>
              <a:t>С. </a:t>
            </a:r>
            <a:r>
              <a:rPr lang="ru-RU" sz="1400" b="1" i="1" dirty="0" err="1" smtClean="0">
                <a:solidFill>
                  <a:srgbClr val="7030A0"/>
                </a:solidFill>
                <a:latin typeface="Comic Sans MS" pitchFamily="66" charset="0"/>
              </a:rPr>
              <a:t>Лем</a:t>
            </a:r>
            <a:r>
              <a:rPr lang="ru-RU" sz="1400" b="1" i="1" dirty="0" smtClean="0">
                <a:solidFill>
                  <a:srgbClr val="7030A0"/>
                </a:solidFill>
                <a:latin typeface="Comic Sans MS" pitchFamily="66" charset="0"/>
              </a:rPr>
              <a:t>.</a:t>
            </a:r>
          </a:p>
          <a:p>
            <a:pPr algn="r"/>
            <a:endParaRPr lang="ru-RU" sz="1400" b="1" i="1" dirty="0" smtClean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2420888"/>
            <a:ext cx="9144000" cy="1200329"/>
          </a:xfrm>
          <a:prstGeom prst="rect">
            <a:avLst/>
          </a:prstGeom>
          <a:solidFill>
            <a:schemeClr val="accent6"/>
          </a:solidFill>
          <a:ln>
            <a:solidFill>
              <a:schemeClr val="accent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itchFamily="66" charset="0"/>
              </a:rPr>
              <a:t>ЗАРОЖДЕНИЕ ФАНТАСТИЧЕСКИХ МИРОВ</a:t>
            </a:r>
            <a:endParaRPr lang="ru-RU" sz="3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283824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26" cy="6858000"/>
          </a:xfrm>
          <a:prstGeom prst="rect">
            <a:avLst/>
          </a:prstGeom>
        </p:spPr>
      </p:pic>
      <p:pic>
        <p:nvPicPr>
          <p:cNvPr id="11" name="Рисунок 10" descr="244697-Sepi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371533" y="1700808"/>
            <a:ext cx="4920547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Рисунок 12" descr="aed8975f6b978906a9254435e058cdc9f15261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752" y="3861048"/>
            <a:ext cx="4608512" cy="25922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Рисунок 11" descr="photo_moon_fantastic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3968" y="1844824"/>
            <a:ext cx="4464496" cy="24136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467544" y="260648"/>
            <a:ext cx="8136904" cy="136207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Фантастика</a:t>
            </a:r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 – </a:t>
            </a:r>
            <a:r>
              <a:rPr lang="ru-RU" sz="1400" b="1" dirty="0" smtClean="0">
                <a:solidFill>
                  <a:srgbClr val="7030A0"/>
                </a:solidFill>
                <a:latin typeface="Comic Sans MS" pitchFamily="66" charset="0"/>
              </a:rPr>
              <a:t>исходит от греческого понятия «</a:t>
            </a:r>
            <a:r>
              <a:rPr lang="ru-RU" sz="1400" b="1" dirty="0" err="1" smtClean="0">
                <a:solidFill>
                  <a:srgbClr val="7030A0"/>
                </a:solidFill>
                <a:latin typeface="Comic Sans MS" pitchFamily="66" charset="0"/>
              </a:rPr>
              <a:t>phantastike</a:t>
            </a:r>
            <a:r>
              <a:rPr lang="ru-RU" sz="1400" b="1" dirty="0" smtClean="0">
                <a:solidFill>
                  <a:srgbClr val="7030A0"/>
                </a:solidFill>
                <a:latin typeface="Comic Sans MS" pitchFamily="66" charset="0"/>
              </a:rPr>
              <a:t>» (искусство воображать). Жанр и творческий метод в художественной литературе, кино, изобразительном и других видах искусства, характеризуемый использованием фантастического допущения, «элемента необычайного», нарушением границ реальности, принятых условностей.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283824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26" cy="6858000"/>
          </a:xfrm>
          <a:prstGeom prst="rect">
            <a:avLst/>
          </a:prstGeom>
        </p:spPr>
      </p:pic>
      <p:pic>
        <p:nvPicPr>
          <p:cNvPr id="4" name="Рисунок 3" descr="multiki_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83730"/>
            <a:ext cx="4572032" cy="577427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-27384"/>
            <a:ext cx="9144000" cy="52322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Направления фантастики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92080" y="836712"/>
            <a:ext cx="3384376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7030A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omic Sans MS" pitchFamily="66" charset="0"/>
              </a:rPr>
              <a:t>Фэнтези</a:t>
            </a:r>
            <a:endParaRPr lang="ru-RU" sz="28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92080" y="1484784"/>
            <a:ext cx="3384376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7030A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omic Sans MS" pitchFamily="66" charset="0"/>
              </a:rPr>
              <a:t>Космическая</a:t>
            </a:r>
            <a:endParaRPr lang="ru-RU" sz="28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92080" y="2132856"/>
            <a:ext cx="3384376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7030A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omic Sans MS" pitchFamily="66" charset="0"/>
              </a:rPr>
              <a:t>Юмористическая</a:t>
            </a:r>
            <a:endParaRPr lang="ru-RU" sz="28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92080" y="2780928"/>
            <a:ext cx="3384376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7030A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omic Sans MS" pitchFamily="66" charset="0"/>
              </a:rPr>
              <a:t>Социальная</a:t>
            </a:r>
            <a:endParaRPr lang="ru-RU" sz="28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292080" y="3429000"/>
            <a:ext cx="3384376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7030A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omic Sans MS" pitchFamily="66" charset="0"/>
              </a:rPr>
              <a:t>Ужасы</a:t>
            </a:r>
            <a:endParaRPr lang="ru-RU" sz="28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292080" y="4077072"/>
            <a:ext cx="3384376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7030A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omic Sans MS" pitchFamily="66" charset="0"/>
              </a:rPr>
              <a:t>Любовная</a:t>
            </a:r>
            <a:endParaRPr lang="ru-RU" sz="28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292080" y="4725144"/>
            <a:ext cx="3384376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7030A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omic Sans MS" pitchFamily="66" charset="0"/>
              </a:rPr>
              <a:t>Научная</a:t>
            </a:r>
            <a:endParaRPr lang="ru-RU" sz="28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292080" y="5373216"/>
            <a:ext cx="3384376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7030A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omic Sans MS" pitchFamily="66" charset="0"/>
              </a:rPr>
              <a:t>Боевая</a:t>
            </a:r>
            <a:endParaRPr lang="ru-RU" sz="28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292080" y="6074132"/>
            <a:ext cx="3384376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7030A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omic Sans MS" pitchFamily="66" charset="0"/>
              </a:rPr>
              <a:t>Мистика</a:t>
            </a:r>
            <a:endParaRPr lang="ru-RU" sz="28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dmitry-dal-nev-obitel-vizav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360"/>
            <a:ext cx="9144001" cy="6885384"/>
          </a:xfrm>
          <a:prstGeom prst="rect">
            <a:avLst/>
          </a:prstGeom>
        </p:spPr>
      </p:pic>
      <p:pic>
        <p:nvPicPr>
          <p:cNvPr id="4" name="Рисунок 3" descr="286874-blackange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-27384"/>
            <a:ext cx="9144000" cy="52322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Истоки фантастики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594449"/>
            <a:ext cx="8280920" cy="4130695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just"/>
            <a:endParaRPr lang="ru-RU" sz="1400" b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Истоки фантастики появляются в волшебной сказке и героическом эпосе.</a:t>
            </a:r>
            <a:r>
              <a:rPr lang="ru-RU" sz="1400" dirty="0" smtClean="0"/>
              <a:t> </a:t>
            </a:r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Первобытное миропонимание сталкивается с новыми представлениями о действительности, мифические и реальные планы смешиваются.</a:t>
            </a: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Фантастика зарождалась из народных сказок, мифов и т.д. в сочетании с реальной жизнью и постоянно развивалась и обновлялась, превращаясь в отдельный жанр литературы.</a:t>
            </a: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«</a:t>
            </a:r>
            <a:r>
              <a:rPr lang="ru-RU" sz="1400" b="1" i="1" dirty="0" smtClean="0">
                <a:solidFill>
                  <a:srgbClr val="7030A0"/>
                </a:solidFill>
                <a:latin typeface="Comic Sans MS" pitchFamily="66" charset="0"/>
              </a:rPr>
              <a:t>Нет фантазии, в основе которой не лежала бы реальность. Если под фантастикой понимать любую выдумку, любое нарушение пропорций действительности, зафиксированное в художественной форме, то её дальнейшие истоки следует искать не только в средневековой литературе, но ещё и дальше - в фольклоре, который собственно говоря, фантастичен от начала до конца». 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М. Горький</a:t>
            </a:r>
          </a:p>
          <a:p>
            <a:pPr algn="just"/>
            <a:endParaRPr lang="ru-RU" sz="1400" b="1" dirty="0" smtClean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283824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26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>Истоки фантастики</a:t>
            </a:r>
            <a:endParaRPr lang="ru-RU" sz="24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571480"/>
            <a:ext cx="5976664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Первичные жанры фантастики: утопия и фантастическое путешествие, были ещё и древнейшими формами повествования как такового, в первую очередь в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«Одиссее» Гомера. </a:t>
            </a:r>
          </a:p>
        </p:txBody>
      </p:sp>
      <p:pic>
        <p:nvPicPr>
          <p:cNvPr id="12" name="Рисунок 11" descr="dntkuukhuu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1992777"/>
            <a:ext cx="3960440" cy="24443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Рисунок 13" descr="21aa533c70184f64a62cf36ee78b07ff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65314" y="4065171"/>
            <a:ext cx="3390862" cy="16680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323528" y="6130373"/>
            <a:ext cx="5904656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Сюжет, образы и происшествия «Одиссеи» — начало всей литературной западноевропейской фантастики.</a:t>
            </a:r>
          </a:p>
        </p:txBody>
      </p:sp>
      <p:pic>
        <p:nvPicPr>
          <p:cNvPr id="5" name="Рисунок 4" descr="1004517_im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82411" y="719572"/>
            <a:ext cx="2338061" cy="34295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 descr="428cc3f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84168" y="5972838"/>
            <a:ext cx="785818" cy="76853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732240" y="4293096"/>
            <a:ext cx="1944216" cy="9387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1100" dirty="0" smtClean="0"/>
              <a:t>Гомер. Одиссея / Гомер. – Санкт-Петербург : Кристалл, 2000. - 509 с. - (Библиотека мировой литературы. Мифы, легенды, сказки).</a:t>
            </a:r>
            <a:endParaRPr lang="ru-RU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mitry-dal-nev-obitel-vizav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4" name="Рисунок 3" descr="286874-blackange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Фантастика в средневековой литературе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659472"/>
            <a:ext cx="8280920" cy="2699266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just"/>
            <a:endParaRPr lang="ru-RU" sz="1400" b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В период раннего Средневековья, примерно с 5 по 6 век, происходит если не отторжение, то, по крайней мере, подавление чудесного и фантастического.</a:t>
            </a: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По словам 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Жака </a:t>
            </a:r>
            <a:r>
              <a:rPr lang="ru-RU" sz="1400" b="1" dirty="0" err="1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Ле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 Гоффа</a:t>
            </a:r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: </a:t>
            </a:r>
            <a:r>
              <a:rPr lang="ru-RU" sz="1400" b="1" i="1" dirty="0" smtClean="0">
                <a:solidFill>
                  <a:srgbClr val="7030A0"/>
                </a:solidFill>
                <a:latin typeface="Comic Sans MS" pitchFamily="66" charset="0"/>
              </a:rPr>
              <a:t>«Происходит подлинное вторжение чудесного в ученую культуру». </a:t>
            </a: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При этом чудесное переплетается с обыденным. Рыцарский мир находится в сложном взаимодействии с фантастической сказочной страной, куда направляются рыцари в поисках приключений. </a:t>
            </a:r>
          </a:p>
          <a:p>
            <a:pPr algn="just"/>
            <a:endParaRPr lang="ru-RU" sz="1400" b="1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283824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6" y="0"/>
            <a:ext cx="9144026" cy="6858000"/>
          </a:xfrm>
          <a:prstGeom prst="rect">
            <a:avLst/>
          </a:prstGeom>
        </p:spPr>
      </p:pic>
      <p:pic>
        <p:nvPicPr>
          <p:cNvPr id="5" name="Рисунок 4" descr="tmb_37719_32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48680"/>
            <a:ext cx="7145575" cy="477819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9" name="TextBox 8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>Фантастика в средневековой литературе</a:t>
            </a:r>
            <a:endParaRPr lang="ru-RU" sz="24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10" name="Рисунок 9" descr="1003844722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88068" y="1484784"/>
            <a:ext cx="3104412" cy="389944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5536" y="5301208"/>
            <a:ext cx="4608512" cy="7386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Обрамлением фантастических сюжетов стала кельтская по своим истокам легенда о дворе короля Артура. </a:t>
            </a:r>
            <a:endParaRPr lang="ru-RU" sz="14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13" name="Рисунок 12" descr="dqhyj4uvqvnvsrorrnc7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03966" y="4385102"/>
            <a:ext cx="2500282" cy="250028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36096" y="620688"/>
            <a:ext cx="3384376" cy="7386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Начиная с 12 века мотивы волшебных сказок проникают и в угасающий героический эпос.</a:t>
            </a:r>
            <a:endParaRPr lang="ru-RU" sz="14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00192" y="5445224"/>
            <a:ext cx="2448272" cy="9387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Уайт, Т. Король Артур : роман. [В 2 т.] Т.1. Меч в камне. Царица воздуха и тьмы / </a:t>
            </a:r>
            <a:r>
              <a:rPr lang="ru-RU" sz="1100" dirty="0" err="1" smtClean="0"/>
              <a:t>Теренс</a:t>
            </a:r>
            <a:r>
              <a:rPr lang="ru-RU" sz="1100" dirty="0" smtClean="0"/>
              <a:t> Уайт ; [Пер. с англ. С. Ильина]. - Москва : </a:t>
            </a:r>
            <a:r>
              <a:rPr lang="ru-RU" sz="1100" dirty="0" err="1" smtClean="0"/>
              <a:t>Гелеос</a:t>
            </a:r>
            <a:r>
              <a:rPr lang="ru-RU" sz="1100" dirty="0" smtClean="0"/>
              <a:t>,  2005. - 469 с.</a:t>
            </a:r>
          </a:p>
        </p:txBody>
      </p:sp>
      <p:pic>
        <p:nvPicPr>
          <p:cNvPr id="15" name="Рисунок 14" descr="428cc3f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8024" y="548680"/>
            <a:ext cx="785818" cy="768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4311</TotalTime>
  <Words>2877</Words>
  <Application>Microsoft Office PowerPoint</Application>
  <PresentationFormat>Экран (4:3)</PresentationFormat>
  <Paragraphs>214</Paragraphs>
  <Slides>39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5" baseType="lpstr">
      <vt:lpstr>Comic Sans MS</vt:lpstr>
      <vt:lpstr>Times New Roman</vt:lpstr>
      <vt:lpstr>Arial</vt:lpstr>
      <vt:lpstr>Monotype Corsiva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Дагаев</dc:creator>
  <cp:lastModifiedBy>Георгий</cp:lastModifiedBy>
  <cp:revision>384</cp:revision>
  <dcterms:modified xsi:type="dcterms:W3CDTF">2019-06-05T07:24:40Z</dcterms:modified>
</cp:coreProperties>
</file>